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1" autoAdjust="0"/>
    <p:restoredTop sz="94660"/>
  </p:normalViewPr>
  <p:slideViewPr>
    <p:cSldViewPr snapToGrid="0">
      <p:cViewPr varScale="1">
        <p:scale>
          <a:sx n="75" d="100"/>
          <a:sy n="75" d="100"/>
        </p:scale>
        <p:origin x="5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10/9/2026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4999" y="1930399"/>
            <a:ext cx="8075613" cy="1754781"/>
          </a:xfrm>
        </p:spPr>
        <p:txBody>
          <a:bodyPr/>
          <a:lstStyle/>
          <a:p>
            <a:r>
              <a:rPr lang="id-ID" sz="4800" dirty="0" smtClean="0"/>
              <a:t>Tujuan Terapeutik &amp; Rehabilitatif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04999" y="3824880"/>
            <a:ext cx="8075614" cy="556620"/>
          </a:xfrm>
        </p:spPr>
        <p:txBody>
          <a:bodyPr>
            <a:normAutofit/>
          </a:bodyPr>
          <a:lstStyle/>
          <a:p>
            <a:r>
              <a:rPr lang="id-ID" sz="2000" dirty="0" smtClean="0">
                <a:solidFill>
                  <a:schemeClr val="bg1"/>
                </a:solidFill>
              </a:rPr>
              <a:t>Dosen pengampu – yulianita spsi msi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2786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527300"/>
            <a:ext cx="11137900" cy="38227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id-ID" sz="2200" dirty="0" smtClean="0"/>
              <a:t>Andi </a:t>
            </a:r>
            <a:r>
              <a:rPr lang="id-ID" sz="2200" dirty="0"/>
              <a:t>kesulitan berinteraksi setelah mengalami periode masalah psikologis yg cukup panjang. Ia cenderung menghindari pertemuan sosial serta kesultan berkomunikasi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id-ID" sz="2200" dirty="0" smtClean="0"/>
              <a:t>Tujuan Terapeutik</a:t>
            </a:r>
          </a:p>
          <a:p>
            <a:pPr marL="0" indent="0" algn="just">
              <a:buNone/>
            </a:pPr>
            <a:r>
              <a:rPr lang="id-ID" sz="2200" dirty="0" smtClean="0"/>
              <a:t>Andi </a:t>
            </a:r>
            <a:r>
              <a:rPr lang="id-ID" sz="2200" dirty="0"/>
              <a:t>mampu </a:t>
            </a:r>
            <a:r>
              <a:rPr lang="id-ID" sz="2200" dirty="0" smtClean="0"/>
              <a:t>mengenali kecemasan yg muncul dalam interaksi sosial &amp; menggunakan strategi regulasi emosi yg adaptif</a:t>
            </a:r>
            <a:endParaRPr lang="id-ID" sz="2200" dirty="0"/>
          </a:p>
          <a:p>
            <a:pPr algn="just"/>
            <a:r>
              <a:rPr lang="id-ID" sz="2200" dirty="0" smtClean="0"/>
              <a:t>Tujuan Rehabilitatif</a:t>
            </a:r>
          </a:p>
          <a:p>
            <a:pPr marL="0" indent="0" algn="just">
              <a:buNone/>
            </a:pPr>
            <a:r>
              <a:rPr lang="id-ID" sz="2200" dirty="0" smtClean="0"/>
              <a:t>Andi mampu berpartisipasi dalam kegiatan kelompok &amp; menjalankan kembali aktivitas sosial secara bertahap</a:t>
            </a:r>
          </a:p>
          <a:p>
            <a:pPr marL="0" indent="0" algn="ctr">
              <a:buNone/>
            </a:pPr>
            <a:r>
              <a:rPr lang="id-ID" sz="2200" dirty="0" smtClean="0"/>
              <a:t>MENURUT ANDA APA PERBEDAANNYA ?</a:t>
            </a:r>
            <a:endParaRPr lang="en-US" sz="2200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312437" y="983734"/>
            <a:ext cx="357982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id-ID" sz="4000" dirty="0">
                <a:solidFill>
                  <a:schemeClr val="bg1"/>
                </a:solidFill>
              </a:rPr>
              <a:t>Contoh Kasus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70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7355" y="999068"/>
            <a:ext cx="6985746" cy="706964"/>
          </a:xfrm>
        </p:spPr>
        <p:txBody>
          <a:bodyPr/>
          <a:lstStyle/>
          <a:p>
            <a:pPr algn="ctr"/>
            <a:r>
              <a:rPr lang="id-ID" sz="2800" dirty="0" smtClean="0"/>
              <a:t>Merumuskan Tujuan Terapi yg Baik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678" y="2540000"/>
            <a:ext cx="11087100" cy="4051300"/>
          </a:xfrm>
        </p:spPr>
        <p:txBody>
          <a:bodyPr>
            <a:noAutofit/>
          </a:bodyPr>
          <a:lstStyle/>
          <a:p>
            <a:pPr algn="just"/>
            <a:r>
              <a:rPr lang="id-ID" sz="2000" dirty="0" smtClean="0"/>
              <a:t>Tujuan terapi kelompok sebaiknya tidak dibuat terlalu umum.</a:t>
            </a:r>
          </a:p>
          <a:p>
            <a:pPr marL="0" indent="0" algn="just">
              <a:buNone/>
            </a:pPr>
            <a:r>
              <a:rPr lang="id-ID" sz="2000" dirty="0"/>
              <a:t> </a:t>
            </a:r>
            <a:r>
              <a:rPr lang="id-ID" sz="2000" dirty="0" smtClean="0"/>
              <a:t>     </a:t>
            </a:r>
            <a:r>
              <a:rPr lang="id-ID" sz="2000" dirty="0" smtClean="0">
                <a:solidFill>
                  <a:srgbClr val="FF0000"/>
                </a:solidFill>
              </a:rPr>
              <a:t>kurang tepat</a:t>
            </a:r>
            <a:r>
              <a:rPr lang="id-ID" sz="2000" dirty="0" smtClean="0"/>
              <a:t>  : </a:t>
            </a:r>
          </a:p>
          <a:p>
            <a:pPr marL="0" indent="0" algn="just">
              <a:buNone/>
            </a:pPr>
            <a:r>
              <a:rPr lang="id-ID" sz="2000" dirty="0"/>
              <a:t> </a:t>
            </a:r>
            <a:r>
              <a:rPr lang="id-ID" sz="2000" dirty="0" smtClean="0"/>
              <a:t>     “Anggota menjadi lebih baik”</a:t>
            </a:r>
          </a:p>
          <a:p>
            <a:pPr marL="0" indent="0" algn="just">
              <a:buNone/>
            </a:pPr>
            <a:r>
              <a:rPr lang="id-ID" sz="2000" dirty="0"/>
              <a:t> </a:t>
            </a:r>
            <a:r>
              <a:rPr lang="id-ID" sz="2000" dirty="0" smtClean="0"/>
              <a:t>     </a:t>
            </a:r>
            <a:r>
              <a:rPr lang="id-ID" sz="2000" dirty="0" smtClean="0">
                <a:solidFill>
                  <a:srgbClr val="FF0000"/>
                </a:solidFill>
              </a:rPr>
              <a:t>lebih tepat</a:t>
            </a:r>
            <a:r>
              <a:rPr lang="id-ID" sz="2000" dirty="0" smtClean="0"/>
              <a:t> :</a:t>
            </a:r>
          </a:p>
          <a:p>
            <a:pPr marL="0" indent="0" algn="just">
              <a:buNone/>
            </a:pPr>
            <a:r>
              <a:rPr lang="id-ID" sz="2000" dirty="0"/>
              <a:t> </a:t>
            </a:r>
            <a:r>
              <a:rPr lang="id-ID" sz="2000" dirty="0" smtClean="0"/>
              <a:t>     “Anggota mampu mengidentifikasi situasi yg memicu kecemasan &amp; menggunakan </a:t>
            </a:r>
          </a:p>
          <a:p>
            <a:pPr marL="0" indent="0" algn="just">
              <a:buNone/>
            </a:pPr>
            <a:r>
              <a:rPr lang="id-ID" sz="2000" dirty="0"/>
              <a:t> </a:t>
            </a:r>
            <a:r>
              <a:rPr lang="id-ID" sz="2000" dirty="0" smtClean="0"/>
              <a:t>       minimal 2 strategi coping adaptif.” </a:t>
            </a:r>
          </a:p>
          <a:p>
            <a:pPr marL="0" indent="0" algn="just">
              <a:buNone/>
            </a:pPr>
            <a:r>
              <a:rPr lang="id-ID" sz="2000" dirty="0"/>
              <a:t> </a:t>
            </a:r>
            <a:r>
              <a:rPr lang="id-ID" sz="2000" dirty="0" smtClean="0"/>
              <a:t>      </a:t>
            </a:r>
            <a:r>
              <a:rPr lang="id-ID" sz="2000" dirty="0" smtClean="0">
                <a:solidFill>
                  <a:srgbClr val="FF0000"/>
                </a:solidFill>
              </a:rPr>
              <a:t>lebih baik lagi jika dapat dievaluasi</a:t>
            </a:r>
            <a:r>
              <a:rPr lang="id-ID" sz="2000" dirty="0" smtClean="0"/>
              <a:t> :</a:t>
            </a:r>
          </a:p>
          <a:p>
            <a:pPr marL="0" indent="0" algn="just">
              <a:buNone/>
            </a:pPr>
            <a:r>
              <a:rPr lang="id-ID" sz="2000" dirty="0"/>
              <a:t> </a:t>
            </a:r>
            <a:r>
              <a:rPr lang="id-ID" sz="2000" dirty="0" smtClean="0"/>
              <a:t>      “Pada akhir program, anggota mampu mengidentifikasi sedikitnya 3 situasi pemicu </a:t>
            </a:r>
          </a:p>
          <a:p>
            <a:pPr marL="0" indent="0" algn="just">
              <a:buNone/>
            </a:pPr>
            <a:r>
              <a:rPr lang="id-ID" sz="2000" dirty="0"/>
              <a:t> </a:t>
            </a:r>
            <a:r>
              <a:rPr lang="id-ID" sz="2000" dirty="0" smtClean="0"/>
              <a:t>        kecemasan &amp; mempraktikkan 2 strategi coping yg sesuai dalam simulasi.”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515699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35873" y="2343150"/>
            <a:ext cx="4351025" cy="1481728"/>
          </a:xfrm>
        </p:spPr>
        <p:txBody>
          <a:bodyPr/>
          <a:lstStyle/>
          <a:p>
            <a:r>
              <a:rPr lang="id-ID" sz="2400" dirty="0" smtClean="0"/>
              <a:t>Rumus :</a:t>
            </a:r>
            <a:br>
              <a:rPr lang="id-ID" sz="2400" dirty="0" smtClean="0"/>
            </a:br>
            <a:r>
              <a:rPr lang="id-ID" sz="2400" dirty="0" smtClean="0"/>
              <a:t>Kondisi + Perilaku + Tingkat perubahan + Konteks</a:t>
            </a:r>
            <a:endParaRPr lang="en-US" sz="2400" dirty="0"/>
          </a:p>
        </p:txBody>
      </p:sp>
      <p:sp>
        <p:nvSpPr>
          <p:cNvPr id="6" name="Title 3"/>
          <p:cNvSpPr txBox="1">
            <a:spLocks/>
          </p:cNvSpPr>
          <p:nvPr/>
        </p:nvSpPr>
        <p:spPr bwMode="gray">
          <a:xfrm>
            <a:off x="935873" y="4072527"/>
            <a:ext cx="5270500" cy="11302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id-ID" sz="2000" dirty="0" smtClean="0"/>
              <a:t>Formula sederhana :</a:t>
            </a:r>
            <a:br>
              <a:rPr lang="id-ID" sz="2000" dirty="0" smtClean="0"/>
            </a:br>
            <a:r>
              <a:rPr lang="id-ID" sz="2000" dirty="0" smtClean="0"/>
              <a:t>Setelah mengikuti ... -&gt; anggota mampu ... -&gt; dalam ... -&gt;</a:t>
            </a:r>
            <a:endParaRPr lang="en-US" sz="2000" dirty="0"/>
          </a:p>
        </p:txBody>
      </p:sp>
      <p:sp>
        <p:nvSpPr>
          <p:cNvPr id="10" name="Title 3"/>
          <p:cNvSpPr txBox="1">
            <a:spLocks/>
          </p:cNvSpPr>
          <p:nvPr/>
        </p:nvSpPr>
        <p:spPr bwMode="gray">
          <a:xfrm>
            <a:off x="6806454" y="2095500"/>
            <a:ext cx="4687046" cy="276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000" b="0" i="0" kern="1200" cap="none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id-ID" sz="2400" dirty="0" smtClean="0">
                <a:solidFill>
                  <a:schemeClr val="tx1"/>
                </a:solidFill>
              </a:rPr>
              <a:t>Contoh :</a:t>
            </a:r>
            <a:br>
              <a:rPr lang="id-ID" sz="2400" dirty="0" smtClean="0">
                <a:solidFill>
                  <a:schemeClr val="tx1"/>
                </a:solidFill>
              </a:rPr>
            </a:br>
            <a:r>
              <a:rPr lang="id-ID" sz="2400" dirty="0" smtClean="0">
                <a:solidFill>
                  <a:schemeClr val="tx1"/>
                </a:solidFill>
              </a:rPr>
              <a:t>Setelah mengikuti 6 sesi TKL, anggota mampu mengidentifikasi minimal 3 pemicu konflik interpersonal &amp; mempraktikkan komunikasi asertif dalam 2 situasi simulasi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rot="10800000" flipH="1" flipV="1">
            <a:off x="1231154" y="1193801"/>
            <a:ext cx="4014896" cy="9016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sz="2800" u="sng" dirty="0" smtClean="0">
                <a:solidFill>
                  <a:schemeClr val="bg1"/>
                </a:solidFill>
              </a:rPr>
              <a:t>Model </a:t>
            </a:r>
          </a:p>
          <a:p>
            <a:pPr algn="ctr"/>
            <a:r>
              <a:rPr lang="id-ID" sz="2800" u="sng" dirty="0" smtClean="0">
                <a:solidFill>
                  <a:schemeClr val="bg1"/>
                </a:solidFill>
              </a:rPr>
              <a:t>Merumuskan Tujuan</a:t>
            </a:r>
            <a:endParaRPr lang="en-US" sz="2800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46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111078" y="859368"/>
            <a:ext cx="5738067" cy="944032"/>
          </a:xfrm>
        </p:spPr>
        <p:txBody>
          <a:bodyPr/>
          <a:lstStyle/>
          <a:p>
            <a:pPr algn="ctr"/>
            <a:r>
              <a:rPr lang="id-ID" sz="3200" dirty="0" smtClean="0"/>
              <a:t>Indikator Keberhasilan</a:t>
            </a:r>
            <a:r>
              <a:rPr lang="id-ID" sz="2800" dirty="0"/>
              <a:t/>
            </a:r>
            <a:br>
              <a:rPr lang="id-ID" sz="2800" dirty="0"/>
            </a:br>
            <a:r>
              <a:rPr lang="id-ID" sz="2000" dirty="0" smtClean="0"/>
              <a:t>Tujuan harus memiliki indikator</a:t>
            </a:r>
            <a:endParaRPr lang="en-US" sz="2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774700" y="2603501"/>
            <a:ext cx="5205412" cy="3416300"/>
          </a:xfrm>
          <a:ln>
            <a:noFill/>
          </a:ln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d-ID" dirty="0" smtClean="0">
                <a:solidFill>
                  <a:srgbClr val="FF0000"/>
                </a:solidFill>
              </a:rPr>
              <a:t>Tujuan</a:t>
            </a:r>
            <a:r>
              <a:rPr lang="id-ID" dirty="0" smtClean="0"/>
              <a:t> : </a:t>
            </a:r>
          </a:p>
          <a:p>
            <a:pPr marL="0" indent="0">
              <a:buNone/>
            </a:pPr>
            <a:r>
              <a:rPr lang="id-ID" dirty="0" smtClean="0"/>
              <a:t>Meningkatkan ketrampilan komunikasi</a:t>
            </a:r>
            <a:endParaRPr lang="id-ID" dirty="0"/>
          </a:p>
          <a:p>
            <a:pPr marL="0" indent="0">
              <a:buNone/>
            </a:pPr>
            <a:r>
              <a:rPr lang="id-ID" dirty="0" smtClean="0">
                <a:solidFill>
                  <a:srgbClr val="FF0000"/>
                </a:solidFill>
              </a:rPr>
              <a:t>Indikator</a:t>
            </a:r>
            <a:r>
              <a:rPr lang="id-ID" dirty="0" smtClean="0"/>
              <a:t>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d-ID" dirty="0" smtClean="0"/>
              <a:t>Mampu menyampaikan pendapat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d-ID" dirty="0" smtClean="0"/>
              <a:t>Mampu mendengarkan tanpa memotong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d-ID" dirty="0" smtClean="0"/>
              <a:t>Mampu memberikan umpan balik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d-ID" dirty="0" smtClean="0"/>
              <a:t>Mampu menyampaikan ketidaksetujuan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6311900" y="2603500"/>
            <a:ext cx="4721971" cy="3416300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d-ID" dirty="0" smtClean="0">
                <a:solidFill>
                  <a:srgbClr val="FF0000"/>
                </a:solidFill>
              </a:rPr>
              <a:t>Tujuan</a:t>
            </a:r>
            <a:r>
              <a:rPr lang="id-ID" dirty="0" smtClean="0"/>
              <a:t> :</a:t>
            </a:r>
          </a:p>
          <a:p>
            <a:pPr marL="0" indent="0">
              <a:buNone/>
            </a:pPr>
            <a:r>
              <a:rPr lang="id-ID" dirty="0" smtClean="0"/>
              <a:t>Meningkatkan fungsi sosial</a:t>
            </a:r>
          </a:p>
          <a:p>
            <a:pPr marL="0" indent="0">
              <a:buNone/>
            </a:pPr>
            <a:r>
              <a:rPr lang="id-ID" dirty="0" smtClean="0">
                <a:solidFill>
                  <a:srgbClr val="FF0000"/>
                </a:solidFill>
              </a:rPr>
              <a:t>Indikator</a:t>
            </a:r>
            <a:r>
              <a:rPr lang="id-ID" dirty="0" smtClean="0"/>
              <a:t>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d-ID" dirty="0" smtClean="0"/>
              <a:t>Mengikuti aktivitas sosial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d-ID" dirty="0" smtClean="0"/>
              <a:t>Berkomunikasi dengan orla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d-ID" dirty="0" smtClean="0"/>
              <a:t>Mempertahankan hubungan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id-ID" dirty="0" smtClean="0"/>
              <a:t>Menyelesaikan konflik secara adaptif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69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997200" y="897468"/>
            <a:ext cx="6299200" cy="931332"/>
          </a:xfrm>
        </p:spPr>
        <p:txBody>
          <a:bodyPr/>
          <a:lstStyle/>
          <a:p>
            <a:pPr algn="ctr"/>
            <a:r>
              <a:rPr lang="id-ID" sz="3200" dirty="0" smtClean="0"/>
              <a:t>Tujuan vs Aktivitas</a:t>
            </a:r>
            <a:br>
              <a:rPr lang="id-ID" sz="3200" dirty="0" smtClean="0"/>
            </a:br>
            <a:r>
              <a:rPr lang="id-ID" sz="2000" dirty="0" smtClean="0"/>
              <a:t>jangan menyamakan tujuan dengan aktivitas</a:t>
            </a:r>
            <a:endParaRPr lang="en-US" sz="2000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447455"/>
              </p:ext>
            </p:extLst>
          </p:nvPr>
        </p:nvGraphicFramePr>
        <p:xfrm>
          <a:off x="1028700" y="2692400"/>
          <a:ext cx="10299700" cy="320040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4089400"/>
                <a:gridCol w="6210300"/>
              </a:tblGrid>
              <a:tr h="439178"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Aktivitas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d-ID" sz="2400" dirty="0" smtClean="0"/>
                        <a:t>Tujuan</a:t>
                      </a:r>
                      <a:endParaRPr lang="en-US" sz="2400" dirty="0"/>
                    </a:p>
                  </a:txBody>
                  <a:tcPr/>
                </a:tc>
              </a:tr>
              <a:tr h="439178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Diskusi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Meningkatkan pemahaman diri</a:t>
                      </a:r>
                      <a:endParaRPr lang="en-US" sz="2400" dirty="0"/>
                    </a:p>
                  </a:txBody>
                  <a:tcPr/>
                </a:tc>
              </a:tr>
              <a:tr h="439178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Role play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Melatih komunikasi</a:t>
                      </a:r>
                      <a:endParaRPr lang="en-US" sz="2400" dirty="0"/>
                    </a:p>
                  </a:txBody>
                  <a:tcPr/>
                </a:tc>
              </a:tr>
              <a:tr h="439178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Simulasi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Meningkatkan ketrampilan coping</a:t>
                      </a:r>
                      <a:endParaRPr lang="en-US" sz="2400" dirty="0"/>
                    </a:p>
                  </a:txBody>
                  <a:tcPr/>
                </a:tc>
              </a:tr>
              <a:tr h="439178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Berbagi pengalaman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Mengurangi</a:t>
                      </a:r>
                      <a:r>
                        <a:rPr lang="id-ID" sz="2400" baseline="0" dirty="0" smtClean="0"/>
                        <a:t> rasa terisolasi</a:t>
                      </a:r>
                      <a:endParaRPr lang="en-US" sz="2400" dirty="0"/>
                    </a:p>
                  </a:txBody>
                  <a:tcPr/>
                </a:tc>
              </a:tr>
              <a:tr h="439178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Memberikan umpan balik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Meningkatkan insight interpersonal</a:t>
                      </a:r>
                      <a:endParaRPr lang="en-US" sz="2400" dirty="0"/>
                    </a:p>
                  </a:txBody>
                  <a:tcPr/>
                </a:tc>
              </a:tr>
              <a:tr h="439178"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Latihan perilaku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400" dirty="0" smtClean="0"/>
                        <a:t>Mengembangkan perilaku adaptif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979433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56</TotalTime>
  <Words>235</Words>
  <Application>Microsoft Office PowerPoint</Application>
  <PresentationFormat>Widescreen</PresentationFormat>
  <Paragraphs>54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Century Gothic</vt:lpstr>
      <vt:lpstr>Wingdings</vt:lpstr>
      <vt:lpstr>Wingdings 3</vt:lpstr>
      <vt:lpstr>Ion Boardroom</vt:lpstr>
      <vt:lpstr>Tujuan Terapeutik &amp; Rehabilitatif</vt:lpstr>
      <vt:lpstr>PowerPoint Presentation</vt:lpstr>
      <vt:lpstr>Merumuskan Tujuan Terapi yg Baik</vt:lpstr>
      <vt:lpstr>Rumus : Kondisi + Perilaku + Tingkat perubahan + Konteks</vt:lpstr>
      <vt:lpstr>Indikator Keberhasilan Tujuan harus memiliki indikator</vt:lpstr>
      <vt:lpstr>Tujuan vs Aktivitas jangan menyamakan tujuan dengan aktivitas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Tujuan Terapeutik &amp; Rehabilitatif</dc:title>
  <dc:creator>Windows User</dc:creator>
  <cp:lastModifiedBy>Windows User</cp:lastModifiedBy>
  <cp:revision>7</cp:revision>
  <dcterms:created xsi:type="dcterms:W3CDTF">2026-10-09T08:49:39Z</dcterms:created>
  <dcterms:modified xsi:type="dcterms:W3CDTF">2026-10-09T10:26:54Z</dcterms:modified>
</cp:coreProperties>
</file>